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7099300" cy="102346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3006" y="-78"/>
      </p:cViewPr>
      <p:guideLst>
        <p:guide orient="horz" pos="336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890AEEC-B067-4498-A778-2128ABFD92A1}" type="datetimeFigureOut">
              <a:rPr lang="fr-FR"/>
              <a:pPr>
                <a:defRPr/>
              </a:pPr>
              <a:t>18/04/2022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768350"/>
            <a:ext cx="27146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DC222A5-1087-4A04-A3BA-3D409D518DD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0D826C-9B1B-4D54-AD3B-5A4ACA61C349}" type="slidenum">
              <a:rPr lang="fr-FR" altLang="fr-FR"/>
              <a:pPr/>
              <a:t>1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6738" y="3322638"/>
            <a:ext cx="6427787" cy="229076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3475" y="6059488"/>
            <a:ext cx="5294313" cy="2732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944C6-7017-4E79-B685-699EF7A764C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323A1-B356-46BA-9AAF-BB6D992948E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3225" y="428625"/>
            <a:ext cx="1700213" cy="91249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7825" y="428625"/>
            <a:ext cx="4953000" cy="91249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33E67-5BBE-4D39-B7C5-12E45EB09A9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40ADB-12CB-47F8-A0F6-25D34E18FC2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6900" y="6872288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6900" y="4532313"/>
            <a:ext cx="6427788" cy="2339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2E0A0-7157-479C-9552-802083664BE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7825" y="2497138"/>
            <a:ext cx="3325813" cy="705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56038" y="2497138"/>
            <a:ext cx="3327400" cy="7056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CC28C-79C8-4B8F-9931-29E75794455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825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750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06F52-93B0-4E9A-B0DF-8D9A404643D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30A61-CBD5-4B95-A4B6-61A0747A9CA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30D69-52A5-49B2-AB39-4FE72716772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5925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7825" y="223837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FDC56-908C-4238-9EC5-58AC9C3B015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725" y="7485063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B003F-96D3-4DD0-9956-29C9EF46BDD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28625"/>
            <a:ext cx="6805613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99" tIns="52150" rIns="104299" bIns="521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97138"/>
            <a:ext cx="6805613" cy="705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99" tIns="52150" rIns="104299" bIns="52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737725"/>
            <a:ext cx="1765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99" tIns="52150" rIns="104299" bIns="5215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37725"/>
            <a:ext cx="23955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99" tIns="52150" rIns="104299" bIns="5215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737725"/>
            <a:ext cx="1765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99" tIns="52150" rIns="104299" bIns="521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fld id="{9C3542C6-0857-4D50-B2C4-BBA16ACC18A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438" algn="l" defTabSz="1042988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5625" indent="-261938" algn="l" defTabSz="104298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8035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607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7179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751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1692275" y="411163"/>
            <a:ext cx="424815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99" tIns="52150" rIns="104299" bIns="52150">
            <a:spAutoFit/>
          </a:bodyPr>
          <a:lstStyle/>
          <a:p>
            <a:pPr algn="ctr" defTabSz="1042988" eaLnBrk="1" hangingPunct="1">
              <a:spcBef>
                <a:spcPct val="50000"/>
              </a:spcBef>
            </a:pPr>
            <a:r>
              <a:rPr lang="fr-FR" altLang="fr-FR" sz="2400" b="1"/>
              <a:t>PLAN DE SECOURS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27000" y="128588"/>
            <a:ext cx="7307263" cy="1043622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fr-FR" altLang="fr-FR"/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6081713" y="209550"/>
            <a:ext cx="127158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299" tIns="52150" rIns="104299" bIns="52150">
            <a:spAutoFit/>
          </a:bodyPr>
          <a:lstStyle/>
          <a:p>
            <a:pPr defTabSz="1042988" eaLnBrk="1" hangingPunct="1">
              <a:spcBef>
                <a:spcPct val="50000"/>
              </a:spcBef>
            </a:pPr>
            <a:r>
              <a:rPr lang="fr-FR" altLang="fr-FR" sz="1000"/>
              <a:t>Art. A. 322-78-1 du code du sport</a:t>
            </a:r>
          </a:p>
        </p:txBody>
      </p:sp>
      <p:grpSp>
        <p:nvGrpSpPr>
          <p:cNvPr id="2053" name="Groupe 21"/>
          <p:cNvGrpSpPr>
            <a:grpSpLocks/>
          </p:cNvGrpSpPr>
          <p:nvPr/>
        </p:nvGrpSpPr>
        <p:grpSpPr bwMode="auto">
          <a:xfrm>
            <a:off x="234950" y="884238"/>
            <a:ext cx="7137400" cy="4648200"/>
            <a:chOff x="200025" y="1243013"/>
            <a:chExt cx="7137400" cy="4647426"/>
          </a:xfrm>
        </p:grpSpPr>
        <p:sp>
          <p:nvSpPr>
            <p:cNvPr id="2066" name="Text Box 8"/>
            <p:cNvSpPr txBox="1">
              <a:spLocks noChangeArrowheads="1"/>
            </p:cNvSpPr>
            <p:nvPr/>
          </p:nvSpPr>
          <p:spPr bwMode="auto">
            <a:xfrm>
              <a:off x="200025" y="1243013"/>
              <a:ext cx="3978275" cy="4647426"/>
            </a:xfrm>
            <a:prstGeom prst="rect">
              <a:avLst/>
            </a:prstGeom>
            <a:solidFill>
              <a:srgbClr val="00FF00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1042988" eaLnBrk="1" hangingPunct="1">
                <a:spcBef>
                  <a:spcPct val="50000"/>
                </a:spcBef>
              </a:pPr>
              <a:r>
                <a:rPr lang="fr-FR" altLang="fr-FR" sz="1400" b="1"/>
                <a:t>ALERTER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 u="sng"/>
                <a:t>Au port</a:t>
              </a:r>
              <a:r>
                <a:rPr lang="fr-FR" altLang="fr-FR" sz="1000"/>
                <a:t> : pompiers Tel </a:t>
              </a:r>
              <a:r>
                <a:rPr lang="fr-FR" altLang="fr-FR" sz="1000" b="1">
                  <a:solidFill>
                    <a:srgbClr val="FF0000"/>
                  </a:solidFill>
                </a:rPr>
                <a:t>112 (à privilégier) ou 18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 u="sng"/>
                <a:t>En mer</a:t>
              </a:r>
              <a:r>
                <a:rPr lang="fr-FR" altLang="fr-FR" sz="1000"/>
                <a:t> : VHF </a:t>
              </a:r>
              <a:r>
                <a:rPr lang="fr-FR" altLang="fr-FR" sz="1000" b="1">
                  <a:solidFill>
                    <a:srgbClr val="FF0000"/>
                  </a:solidFill>
                </a:rPr>
                <a:t>canal 16</a:t>
              </a:r>
              <a:r>
                <a:rPr lang="fr-FR" altLang="fr-FR" sz="1000"/>
                <a:t> en disant :</a:t>
              </a:r>
            </a:p>
            <a:p>
              <a:pPr algn="ctr" defTabSz="1042988" eaLnBrk="1" hangingPunct="1">
                <a:spcBef>
                  <a:spcPct val="50000"/>
                </a:spcBef>
              </a:pPr>
              <a:r>
                <a:rPr lang="fr-FR" altLang="fr-FR" sz="1000"/>
                <a:t>PAN PAN - PAN PAN - PAN PAN</a:t>
              </a:r>
            </a:p>
            <a:p>
              <a:pPr algn="ctr" defTabSz="1042988" eaLnBrk="1" hangingPunct="1">
                <a:spcBef>
                  <a:spcPct val="50000"/>
                </a:spcBef>
              </a:pPr>
              <a:r>
                <a:rPr lang="fr-FR" altLang="fr-FR" sz="1000"/>
                <a:t>CROSS Jobourg - CROSS Jobourg - CROSS Jobourg </a:t>
              </a:r>
            </a:p>
            <a:p>
              <a:pPr algn="ctr" defTabSz="1042988" eaLnBrk="1" hangingPunct="1">
                <a:spcBef>
                  <a:spcPct val="50000"/>
                </a:spcBef>
              </a:pPr>
              <a:r>
                <a:rPr lang="fr-FR" altLang="fr-FR" sz="1000"/>
                <a:t>de navire xxx - </a:t>
              </a:r>
              <a:r>
                <a:rPr lang="fr-FR" altLang="fr-FR" sz="1000" b="1"/>
                <a:t>accident de plongée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800" i="1"/>
                <a:t>Attendre la réponse du CROSS qui peut demander de passer sur un canal de dégagement. Une fois fait, dites :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CROSS Jobourg de xxx, nous nous trouvons (</a:t>
              </a:r>
              <a:r>
                <a:rPr lang="fr-FR" altLang="fr-FR" sz="1000" i="1"/>
                <a:t>site de plongée ex. Lawford, ou/et coordonnées GPS ou/et cap distance d’un port ex. 7 Nm au nord de Courseulles</a:t>
              </a:r>
              <a:r>
                <a:rPr lang="fr-FR" altLang="fr-FR" sz="1000"/>
                <a:t>).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Nous avons un accident de plongée impliquant 1 personne de </a:t>
              </a:r>
              <a:r>
                <a:rPr lang="fr-FR" altLang="fr-FR" sz="1000" i="1"/>
                <a:t>xx</a:t>
              </a:r>
              <a:r>
                <a:rPr lang="fr-FR" altLang="fr-FR" sz="1000"/>
                <a:t> ans de sexe </a:t>
              </a:r>
              <a:r>
                <a:rPr lang="fr-FR" altLang="fr-FR" sz="1000" i="1"/>
                <a:t>xx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800" i="1"/>
                <a:t>En fonction du cas :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La victime est </a:t>
              </a:r>
              <a:r>
                <a:rPr lang="fr-FR" altLang="fr-FR" sz="1000" b="1">
                  <a:solidFill>
                    <a:srgbClr val="FF0000"/>
                  </a:solidFill>
                </a:rPr>
                <a:t>consciente</a:t>
              </a:r>
              <a:r>
                <a:rPr lang="fr-FR" altLang="fr-FR" sz="1000"/>
                <a:t> et présente les symptômes suivants (…) 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Nous avons procédé au traitement suivant : (hydratation, O2…)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La victime est </a:t>
              </a:r>
              <a:r>
                <a:rPr lang="fr-FR" altLang="fr-FR" sz="1000" b="1">
                  <a:solidFill>
                    <a:srgbClr val="FF0000"/>
                  </a:solidFill>
                </a:rPr>
                <a:t>inconsciente et respire</a:t>
              </a:r>
              <a:r>
                <a:rPr lang="fr-FR" altLang="fr-FR" sz="1000"/>
                <a:t>.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Nous avons procédé au traitement suivant : (oxygène, PLS…)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La victime est </a:t>
              </a:r>
              <a:r>
                <a:rPr lang="fr-FR" altLang="fr-FR" sz="1000" b="1">
                  <a:solidFill>
                    <a:srgbClr val="FF0000"/>
                  </a:solidFill>
                </a:rPr>
                <a:t>inconsciente et ne respire pas</a:t>
              </a:r>
              <a:r>
                <a:rPr lang="fr-FR" altLang="fr-FR" sz="1000"/>
                <a:t>.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Nous avons procédé au traitement suivant : (RCP, BAVU etc…)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PARLEZ CROSS Jobourg</a:t>
              </a:r>
            </a:p>
          </p:txBody>
        </p:sp>
        <p:sp>
          <p:nvSpPr>
            <p:cNvPr id="2067" name="Text Box 9"/>
            <p:cNvSpPr txBox="1">
              <a:spLocks noChangeArrowheads="1"/>
            </p:cNvSpPr>
            <p:nvPr/>
          </p:nvSpPr>
          <p:spPr bwMode="auto">
            <a:xfrm>
              <a:off x="4251325" y="1243013"/>
              <a:ext cx="3086100" cy="2785378"/>
            </a:xfrm>
            <a:prstGeom prst="rect">
              <a:avLst/>
            </a:prstGeom>
            <a:solidFill>
              <a:srgbClr val="3366FF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1042988" eaLnBrk="1" hangingPunct="1">
                <a:spcBef>
                  <a:spcPct val="50000"/>
                </a:spcBef>
              </a:pPr>
              <a:r>
                <a:rPr lang="fr-FR" altLang="fr-FR" sz="1400" b="1"/>
                <a:t>PROTEGER et ORGANISER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Rappeler les plongeurs immergés en utilisant les pétards de rappels situés au poste de pilotage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Surveiller les autres membres de la palanquée de la victime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Faire ranger et amarrer solidement le matériel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Isoler le matériel de la victime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Remplir la fiche d’évacuation de plongeur qui se trouve dans le classeur DP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Rendre compte au CROSS de toute évolution de la situation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Conserver une veille permanente de la VHF et/ou du téléphone</a:t>
              </a:r>
            </a:p>
            <a:p>
              <a:pPr defTabSz="1042988" eaLnBrk="1" hangingPunct="1">
                <a:spcBef>
                  <a:spcPct val="50000"/>
                </a:spcBef>
              </a:pPr>
              <a:endParaRPr lang="fr-FR" altLang="fr-FR" sz="400"/>
            </a:p>
          </p:txBody>
        </p:sp>
        <p:sp>
          <p:nvSpPr>
            <p:cNvPr id="2068" name="Text Box 11"/>
            <p:cNvSpPr txBox="1">
              <a:spLocks noChangeArrowheads="1"/>
            </p:cNvSpPr>
            <p:nvPr/>
          </p:nvSpPr>
          <p:spPr bwMode="auto">
            <a:xfrm>
              <a:off x="4265613" y="4048125"/>
              <a:ext cx="3062287" cy="16309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 u="sng" dirty="0"/>
                <a:t>Numéros de téléphone utiles</a:t>
              </a:r>
              <a:r>
                <a:rPr lang="fr-FR" altLang="fr-FR" sz="1000" dirty="0"/>
                <a:t> :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 dirty="0"/>
                <a:t>CROSS Jobourg : </a:t>
              </a:r>
              <a:r>
                <a:rPr lang="fr-FR" altLang="fr-FR" sz="1000" b="1" dirty="0"/>
                <a:t>196  </a:t>
              </a:r>
              <a:r>
                <a:rPr lang="fr-FR" altLang="fr-FR" sz="1000" dirty="0"/>
                <a:t>( ou 02 33 52 16 </a:t>
              </a:r>
              <a:r>
                <a:rPr lang="fr-FR" altLang="fr-FR" sz="1000" dirty="0" err="1"/>
                <a:t>16</a:t>
              </a:r>
              <a:r>
                <a:rPr lang="fr-FR" altLang="fr-FR" sz="1000" dirty="0"/>
                <a:t> ) 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 dirty="0"/>
                <a:t>SAMU : </a:t>
              </a:r>
              <a:r>
                <a:rPr lang="fr-FR" altLang="fr-FR" sz="1000" b="1" dirty="0"/>
                <a:t>15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 dirty="0"/>
                <a:t>POMPIERS : </a:t>
              </a:r>
              <a:r>
                <a:rPr lang="fr-FR" altLang="fr-FR" sz="1000" b="1" dirty="0"/>
                <a:t>112       </a:t>
              </a:r>
              <a:r>
                <a:rPr lang="fr-FR" altLang="fr-FR" sz="1000" dirty="0"/>
                <a:t>POLICE : </a:t>
              </a:r>
              <a:r>
                <a:rPr lang="fr-FR" altLang="fr-FR" sz="1000" b="1" dirty="0"/>
                <a:t>17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 dirty="0"/>
                <a:t>Président du club : </a:t>
              </a:r>
              <a:r>
                <a:rPr lang="fr-FR" altLang="fr-FR" sz="1000" b="1" dirty="0"/>
                <a:t>06 </a:t>
              </a:r>
              <a:r>
                <a:rPr lang="fr-FR" altLang="fr-FR" sz="1000" b="1" dirty="0" smtClean="0"/>
                <a:t>xx </a:t>
              </a:r>
              <a:r>
                <a:rPr lang="fr-FR" altLang="fr-FR" sz="1000" b="1" dirty="0" err="1" smtClean="0"/>
                <a:t>xx</a:t>
              </a:r>
              <a:r>
                <a:rPr lang="fr-FR" altLang="fr-FR" sz="1000" b="1" dirty="0" smtClean="0"/>
                <a:t> </a:t>
              </a:r>
              <a:r>
                <a:rPr lang="fr-FR" altLang="fr-FR" sz="1000" b="1" dirty="0" err="1" smtClean="0"/>
                <a:t>xx</a:t>
              </a:r>
              <a:r>
                <a:rPr lang="fr-FR" altLang="fr-FR" sz="1000" b="1" dirty="0" smtClean="0"/>
                <a:t> </a:t>
              </a:r>
              <a:r>
                <a:rPr lang="fr-FR" altLang="fr-FR" sz="1000" b="1" dirty="0" err="1" smtClean="0"/>
                <a:t>xx</a:t>
              </a:r>
              <a:endParaRPr lang="fr-FR" altLang="fr-FR" sz="1000" b="1" dirty="0"/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 dirty="0"/>
                <a:t>Responsable technique : </a:t>
              </a:r>
              <a:r>
                <a:rPr lang="fr-FR" altLang="fr-FR" sz="1000" b="1" dirty="0"/>
                <a:t>06 </a:t>
              </a:r>
              <a:r>
                <a:rPr lang="fr-FR" altLang="fr-FR" sz="1000" b="1" dirty="0" smtClean="0"/>
                <a:t>xx </a:t>
              </a:r>
              <a:r>
                <a:rPr lang="fr-FR" altLang="fr-FR" sz="1000" b="1" dirty="0" err="1" smtClean="0"/>
                <a:t>xx</a:t>
              </a:r>
              <a:r>
                <a:rPr lang="fr-FR" altLang="fr-FR" sz="1000" b="1" dirty="0" smtClean="0"/>
                <a:t> </a:t>
              </a:r>
              <a:r>
                <a:rPr lang="fr-FR" altLang="fr-FR" sz="1000" b="1" dirty="0" err="1" smtClean="0"/>
                <a:t>xx</a:t>
              </a:r>
              <a:r>
                <a:rPr lang="fr-FR" altLang="fr-FR" sz="1000" b="1" dirty="0" smtClean="0"/>
                <a:t> </a:t>
              </a:r>
              <a:r>
                <a:rPr lang="fr-FR" altLang="fr-FR" sz="1000" b="1" dirty="0" err="1" smtClean="0"/>
                <a:t>xx</a:t>
              </a:r>
              <a:endParaRPr lang="fr-FR" altLang="fr-FR" sz="1000" dirty="0"/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 dirty="0"/>
                <a:t>Assurance LAFONT FFESSM : </a:t>
              </a:r>
              <a:r>
                <a:rPr lang="fr-FR" altLang="fr-FR" sz="1000" b="1" dirty="0"/>
                <a:t>01 55 92 22 82</a:t>
              </a:r>
              <a:r>
                <a:rPr lang="fr-FR" altLang="fr-FR" sz="1000" dirty="0"/>
                <a:t> </a:t>
              </a:r>
              <a:endParaRPr lang="fr-FR" altLang="fr-FR" sz="800" dirty="0"/>
            </a:p>
          </p:txBody>
        </p:sp>
      </p:grpSp>
      <p:grpSp>
        <p:nvGrpSpPr>
          <p:cNvPr id="2054" name="Groupe 23"/>
          <p:cNvGrpSpPr>
            <a:grpSpLocks/>
          </p:cNvGrpSpPr>
          <p:nvPr/>
        </p:nvGrpSpPr>
        <p:grpSpPr bwMode="auto">
          <a:xfrm>
            <a:off x="269875" y="6424613"/>
            <a:ext cx="7046913" cy="4038600"/>
            <a:chOff x="269888" y="6249725"/>
            <a:chExt cx="7046912" cy="4039263"/>
          </a:xfrm>
        </p:grpSpPr>
        <p:sp>
          <p:nvSpPr>
            <p:cNvPr id="2058" name="Rectangle 15"/>
            <p:cNvSpPr>
              <a:spLocks noChangeArrowheads="1"/>
            </p:cNvSpPr>
            <p:nvPr/>
          </p:nvSpPr>
          <p:spPr bwMode="auto">
            <a:xfrm>
              <a:off x="269888" y="6249725"/>
              <a:ext cx="7046912" cy="403926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fr-FR" altLang="fr-FR"/>
            </a:p>
          </p:txBody>
        </p:sp>
        <p:sp>
          <p:nvSpPr>
            <p:cNvPr id="2059" name="Text Box 10"/>
            <p:cNvSpPr txBox="1">
              <a:spLocks noChangeArrowheads="1"/>
            </p:cNvSpPr>
            <p:nvPr/>
          </p:nvSpPr>
          <p:spPr bwMode="auto">
            <a:xfrm>
              <a:off x="3041649" y="6253631"/>
              <a:ext cx="1511300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1042988" eaLnBrk="1" hangingPunct="1">
                <a:spcBef>
                  <a:spcPct val="50000"/>
                </a:spcBef>
              </a:pPr>
              <a:r>
                <a:rPr lang="fr-FR" altLang="fr-FR" sz="1400" b="1"/>
                <a:t>SECOURIR</a:t>
              </a:r>
            </a:p>
            <a:p>
              <a:pPr algn="ctr" defTabSz="1042988" eaLnBrk="1" hangingPunct="1">
                <a:spcBef>
                  <a:spcPct val="50000"/>
                </a:spcBef>
              </a:pPr>
              <a:r>
                <a:rPr lang="fr-FR" altLang="fr-FR" sz="1200" b="1">
                  <a:solidFill>
                    <a:schemeClr val="bg1"/>
                  </a:solidFill>
                </a:rPr>
                <a:t>la victime est</a:t>
              </a:r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352424" y="7157954"/>
              <a:ext cx="2568575" cy="28935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1042988" eaLnBrk="1" hangingPunct="1">
                <a:spcBef>
                  <a:spcPct val="50000"/>
                </a:spcBef>
              </a:pPr>
              <a:r>
                <a:rPr lang="fr-FR" altLang="fr-FR" sz="1200" b="1"/>
                <a:t>Consciente</a:t>
              </a:r>
              <a:endParaRPr lang="fr-FR" altLang="fr-FR" sz="1000" b="1"/>
            </a:p>
            <a:p>
              <a:pPr defTabSz="1042988" eaLnBrk="1" hangingPunct="1">
                <a:spcBef>
                  <a:spcPct val="50000"/>
                </a:spcBef>
              </a:pPr>
              <a:endParaRPr lang="fr-FR" altLang="fr-FR" sz="1000"/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Asseoir ou allonger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Faire boire abondamment de l’eau plate par petites prises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Mettre sous oxygène au masque à haute concentration 15 L/min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Sécher, couvrir, abriter du vent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Questionner (symptômes ressentis, déroulement de plongée, antécédents médicaux etc.)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Noter les signes observables (pâleur, troubles de la parole, vomissements etc.)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Surveiller et rassurer</a:t>
              </a:r>
              <a:endParaRPr lang="fr-FR" altLang="fr-FR" sz="800"/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3003549" y="7157954"/>
              <a:ext cx="2030413" cy="290896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1042988" eaLnBrk="1" hangingPunct="1">
                <a:spcBef>
                  <a:spcPct val="50000"/>
                </a:spcBef>
              </a:pPr>
              <a:r>
                <a:rPr lang="fr-FR" altLang="fr-FR" sz="1200" b="1"/>
                <a:t>Inconsciente et respire</a:t>
              </a:r>
            </a:p>
            <a:p>
              <a:pPr defTabSz="1042988" eaLnBrk="1" hangingPunct="1">
                <a:spcBef>
                  <a:spcPct val="50000"/>
                </a:spcBef>
              </a:pPr>
              <a:endParaRPr lang="fr-FR" altLang="fr-FR" sz="1000"/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Aider la respiration en ouvrant la combinaison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Position Latérale de Sécurité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Mettre sous oxygène 15 L/min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Sécher, couvrir, abriter du vent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Contrôler la respiration en permanence et surveiller attentivement</a:t>
              </a:r>
            </a:p>
            <a:p>
              <a:pPr defTabSz="1042988" eaLnBrk="1" hangingPunct="1">
                <a:spcBef>
                  <a:spcPct val="50000"/>
                </a:spcBef>
              </a:pPr>
              <a:endParaRPr lang="fr-FR" altLang="fr-FR" sz="1000"/>
            </a:p>
            <a:p>
              <a:pPr defTabSz="1042988" eaLnBrk="1" hangingPunct="1">
                <a:spcBef>
                  <a:spcPct val="50000"/>
                </a:spcBef>
              </a:pPr>
              <a:endParaRPr lang="fr-FR" altLang="fr-FR" sz="800"/>
            </a:p>
            <a:p>
              <a:pPr defTabSz="1042988" eaLnBrk="1" hangingPunct="1">
                <a:spcBef>
                  <a:spcPct val="50000"/>
                </a:spcBef>
              </a:pPr>
              <a:endParaRPr lang="fr-FR" altLang="fr-FR" sz="800"/>
            </a:p>
            <a:p>
              <a:pPr defTabSz="1042988" eaLnBrk="1" hangingPunct="1">
                <a:spcBef>
                  <a:spcPct val="50000"/>
                </a:spcBef>
              </a:pPr>
              <a:endParaRPr lang="fr-FR" altLang="fr-FR" sz="800"/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5105399" y="7157954"/>
              <a:ext cx="2087563" cy="291666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1042988" eaLnBrk="1" hangingPunct="1">
                <a:spcBef>
                  <a:spcPct val="50000"/>
                </a:spcBef>
              </a:pPr>
              <a:r>
                <a:rPr lang="fr-FR" altLang="fr-FR" sz="1200" b="1"/>
                <a:t>Inconsciente                     ne respire pas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Dégager le thorax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Placer sur le dos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Basculer la tête en arrière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Pratiquer la RCP 30 compressions suivis de 2 insufflations à l’aide du BAVU connecté à l’oxygène à 15L/m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Relayer souvent les sauveteurs</a:t>
              </a:r>
            </a:p>
            <a:p>
              <a:pPr defTabSz="1042988" eaLnBrk="1" hangingPunct="1">
                <a:spcBef>
                  <a:spcPct val="50000"/>
                </a:spcBef>
              </a:pPr>
              <a:r>
                <a:rPr lang="fr-FR" altLang="fr-FR" sz="1000"/>
                <a:t>N’interrompre le massage que lors de la prise en charge par les équipes spécialisées</a:t>
              </a:r>
            </a:p>
            <a:p>
              <a:pPr defTabSz="1042988" eaLnBrk="1" hangingPunct="1">
                <a:spcBef>
                  <a:spcPct val="50000"/>
                </a:spcBef>
              </a:pPr>
              <a:endParaRPr lang="fr-FR" altLang="fr-FR" sz="1000"/>
            </a:p>
            <a:p>
              <a:pPr defTabSz="1042988" eaLnBrk="1" hangingPunct="1">
                <a:spcBef>
                  <a:spcPct val="50000"/>
                </a:spcBef>
              </a:pPr>
              <a:endParaRPr lang="fr-FR" altLang="fr-FR" sz="100"/>
            </a:p>
            <a:p>
              <a:pPr defTabSz="1042988" eaLnBrk="1" hangingPunct="1">
                <a:spcBef>
                  <a:spcPct val="50000"/>
                </a:spcBef>
              </a:pPr>
              <a:endParaRPr lang="fr-FR" altLang="fr-FR" sz="100"/>
            </a:p>
            <a:p>
              <a:pPr defTabSz="1042988" eaLnBrk="1" hangingPunct="1">
                <a:spcBef>
                  <a:spcPct val="50000"/>
                </a:spcBef>
              </a:pPr>
              <a:endParaRPr lang="fr-FR" altLang="fr-FR" sz="100"/>
            </a:p>
          </p:txBody>
        </p:sp>
        <p:sp>
          <p:nvSpPr>
            <p:cNvPr id="2063" name="Line 16"/>
            <p:cNvSpPr>
              <a:spLocks noChangeShapeType="1"/>
            </p:cNvSpPr>
            <p:nvPr/>
          </p:nvSpPr>
          <p:spPr bwMode="auto">
            <a:xfrm flipH="1">
              <a:off x="1914524" y="6718852"/>
              <a:ext cx="1218290" cy="33908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4" name="Line 17"/>
            <p:cNvSpPr>
              <a:spLocks noChangeShapeType="1"/>
            </p:cNvSpPr>
            <p:nvPr/>
          </p:nvSpPr>
          <p:spPr bwMode="auto">
            <a:xfrm>
              <a:off x="4460682" y="6710901"/>
              <a:ext cx="1473392" cy="3184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2065" name="Line 18"/>
            <p:cNvSpPr>
              <a:spLocks noChangeShapeType="1"/>
            </p:cNvSpPr>
            <p:nvPr/>
          </p:nvSpPr>
          <p:spPr bwMode="auto">
            <a:xfrm>
              <a:off x="3872285" y="6838122"/>
              <a:ext cx="4389" cy="2293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055" name="Text Box 19"/>
          <p:cNvSpPr txBox="1">
            <a:spLocks noChangeArrowheads="1"/>
          </p:cNvSpPr>
          <p:nvPr/>
        </p:nvSpPr>
        <p:spPr bwMode="auto">
          <a:xfrm>
            <a:off x="2676525" y="171450"/>
            <a:ext cx="2190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42988" eaLnBrk="1" hangingPunct="1">
              <a:spcBef>
                <a:spcPct val="50000"/>
              </a:spcBef>
            </a:pPr>
            <a:r>
              <a:rPr lang="fr-FR" altLang="fr-FR" sz="1000" i="1" dirty="0"/>
              <a:t>   M à j  </a:t>
            </a:r>
            <a:r>
              <a:rPr lang="fr-FR" altLang="fr-FR" sz="1000" i="1" dirty="0" smtClean="0"/>
              <a:t>04 / 2022</a:t>
            </a:r>
            <a:endParaRPr lang="fr-FR" altLang="fr-FR" sz="1000" i="1" dirty="0"/>
          </a:p>
        </p:txBody>
      </p:sp>
      <p:sp>
        <p:nvSpPr>
          <p:cNvPr id="2056" name="ZoneTexte 24"/>
          <p:cNvSpPr txBox="1">
            <a:spLocks noChangeArrowheads="1"/>
          </p:cNvSpPr>
          <p:nvPr/>
        </p:nvSpPr>
        <p:spPr bwMode="auto">
          <a:xfrm>
            <a:off x="261938" y="5462588"/>
            <a:ext cx="7045325" cy="8620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fr-FR" altLang="fr-FR" sz="1000" i="1" u="sng"/>
              <a:t>Site de plongée:</a:t>
            </a:r>
            <a:r>
              <a:rPr lang="fr-FR" altLang="fr-FR" sz="1000" i="1"/>
              <a:t>			</a:t>
            </a:r>
            <a:r>
              <a:rPr lang="fr-FR" altLang="fr-FR" sz="1000" i="1" u="sng"/>
              <a:t>Profondeur max</a:t>
            </a:r>
            <a:r>
              <a:rPr lang="fr-FR" altLang="fr-FR" sz="1000" i="1"/>
              <a:t>:	</a:t>
            </a:r>
            <a:r>
              <a:rPr lang="fr-FR" altLang="fr-FR" sz="1000" i="1" u="sng"/>
              <a:t>Nombre de personnes à bord:</a:t>
            </a:r>
          </a:p>
          <a:p>
            <a:pPr eaLnBrk="1" hangingPunct="1"/>
            <a:endParaRPr lang="fr-FR" altLang="fr-FR" sz="1000" i="1"/>
          </a:p>
          <a:p>
            <a:pPr eaLnBrk="1" hangingPunct="1"/>
            <a:r>
              <a:rPr lang="fr-FR" altLang="fr-FR" sz="1000" i="1" u="sng"/>
              <a:t>Pleine mer </a:t>
            </a:r>
            <a:r>
              <a:rPr lang="fr-FR" altLang="fr-FR" sz="800" i="1" u="sng"/>
              <a:t>ou  </a:t>
            </a:r>
            <a:r>
              <a:rPr lang="fr-FR" altLang="fr-FR" sz="1000" i="1" u="sng"/>
              <a:t>Basse mer </a:t>
            </a:r>
            <a:r>
              <a:rPr lang="fr-FR" altLang="fr-FR" sz="1000" i="1"/>
              <a:t>        </a:t>
            </a:r>
            <a:r>
              <a:rPr lang="fr-FR" altLang="fr-FR" sz="1000" i="1" u="sng"/>
              <a:t>Coefficient:</a:t>
            </a:r>
            <a:r>
              <a:rPr lang="fr-FR" altLang="fr-FR" sz="1000" i="1"/>
              <a:t>	   </a:t>
            </a:r>
            <a:r>
              <a:rPr lang="fr-FR" altLang="fr-FR" sz="1000" i="1" u="sng"/>
              <a:t>Heure d’étale</a:t>
            </a:r>
            <a:r>
              <a:rPr lang="fr-FR" altLang="fr-FR" sz="1000" i="1"/>
              <a:t>:             </a:t>
            </a:r>
            <a:r>
              <a:rPr lang="fr-FR" altLang="fr-FR" sz="1000" i="1" u="sng"/>
              <a:t>Heure maxi de retour au port d’attache</a:t>
            </a:r>
            <a:r>
              <a:rPr lang="fr-FR" altLang="fr-FR" sz="1000" i="1"/>
              <a:t>:</a:t>
            </a:r>
          </a:p>
          <a:p>
            <a:pPr eaLnBrk="1" hangingPunct="1"/>
            <a:endParaRPr lang="fr-FR" altLang="fr-FR" sz="1000" i="1"/>
          </a:p>
          <a:p>
            <a:pPr eaLnBrk="1" hangingPunct="1"/>
            <a:r>
              <a:rPr lang="fr-FR" altLang="fr-FR" sz="1000" i="1" u="sng"/>
              <a:t>Port d’attache</a:t>
            </a:r>
            <a:r>
              <a:rPr lang="fr-FR" altLang="fr-FR" sz="1000" i="1"/>
              <a:t>:		</a:t>
            </a:r>
            <a:r>
              <a:rPr lang="fr-FR" altLang="fr-FR" sz="1000" i="1" u="sng"/>
              <a:t>Distance:</a:t>
            </a:r>
            <a:r>
              <a:rPr lang="fr-FR" altLang="fr-FR" sz="1000" i="1"/>
              <a:t>		</a:t>
            </a:r>
            <a:r>
              <a:rPr lang="fr-FR" altLang="fr-FR" sz="1000" i="1" u="sng"/>
              <a:t>Port de repli</a:t>
            </a:r>
            <a:r>
              <a:rPr lang="fr-FR" altLang="fr-FR" sz="1000" i="1"/>
              <a:t>:		</a:t>
            </a:r>
            <a:r>
              <a:rPr lang="fr-FR" altLang="fr-FR" sz="1000" i="1" u="sng"/>
              <a:t>Distance:</a:t>
            </a:r>
            <a:r>
              <a:rPr lang="fr-FR" altLang="fr-FR" sz="1000" i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487</Words>
  <Application>Microsoft Office PowerPoint</Application>
  <PresentationFormat>Personnalisé</PresentationFormat>
  <Paragraphs>70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Modèle par défaut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Richard</cp:lastModifiedBy>
  <cp:revision>26</cp:revision>
  <dcterms:created xsi:type="dcterms:W3CDTF">2012-03-08T15:40:40Z</dcterms:created>
  <dcterms:modified xsi:type="dcterms:W3CDTF">2022-04-18T16:58:32Z</dcterms:modified>
</cp:coreProperties>
</file>